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528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46304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3800">
                <a:solidFill>
                  <a:srgbClr val="FFFFFF"/>
                </a:solidFill>
              </a:rPr>
              <a:t>M&amp;A Target Screening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468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2400">
                <a:solidFill>
                  <a:srgbClr val="C9A84C"/>
                </a:solidFill>
              </a:rPr>
              <a:t>Salesforce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10896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400">
                <a:solidFill>
                  <a:srgbClr val="AAB3C7"/>
                </a:solidFill>
              </a:rPr>
              <a:t>European Healthcare Vertical SaaS  ·  UK/Germany/France/Nordics/Netherlands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03504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100">
                <a:solidFill>
                  <a:srgbClr val="5A6A8A"/>
                </a:solidFill>
              </a:rPr>
              <a:t>Prepared 04 May 2026  ·  Strictly Confidential</a:t>
            </a:r>
          </a:p>
        </p:txBody>
      </p:sp>
      <p:sp>
        <p:nvSpPr>
          <p:cNvPr id="7" name="Rectangle 6"/>
          <p:cNvSpPr/>
          <p:nvPr/>
        </p:nvSpPr>
        <p:spPr>
          <a:xfrm>
            <a:off x="9326880" y="1280160"/>
            <a:ext cx="2560320" cy="4206240"/>
          </a:xfrm>
          <a:prstGeom prst="rect">
            <a:avLst/>
          </a:prstGeom>
          <a:solidFill>
            <a:srgbClr val="1A1F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509760" y="1554480"/>
            <a:ext cx="21945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2200">
                <a:solidFill>
                  <a:srgbClr val="C9A84C"/>
                </a:solidFill>
              </a:rPr>
              <a:t>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09760" y="201168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Companies Screened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509760" y="2560320"/>
            <a:ext cx="21945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2200">
                <a:solidFill>
                  <a:srgbClr val="C9A84C"/>
                </a:solidFill>
              </a:rPr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509760" y="301752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Scoring Criteria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09760" y="3566160"/>
            <a:ext cx="21945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2200">
                <a:solidFill>
                  <a:srgbClr val="C9A84C"/>
                </a:solidFill>
              </a:rPr>
              <a:t>30/40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509760" y="40233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Top Score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509760" y="4572000"/>
            <a:ext cx="21945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2200">
                <a:solidFill>
                  <a:srgbClr val="C9A84C"/>
                </a:solidFill>
              </a:rPr>
              <a:t>PROCEED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09760" y="502920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Recommendation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256032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56032"/>
            <a:ext cx="12188952" cy="475488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56032"/>
            <a:ext cx="73152" cy="475488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01168" y="310896"/>
            <a:ext cx="117317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600">
                <a:solidFill>
                  <a:srgbClr val="FFFFFF"/>
                </a:solidFill>
              </a:rPr>
              <a:t>Buyer Profile — Salesforce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91440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200">
                <a:solidFill>
                  <a:srgbClr val="252850"/>
                </a:solidFill>
              </a:rPr>
              <a:t>Recent Acquisitions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1280160"/>
            <a:ext cx="5120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000">
                <a:solidFill>
                  <a:srgbClr val="2D3748"/>
                </a:solidFill>
              </a:rPr>
              <a:t>• Informatica (2025)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499616"/>
            <a:ext cx="51206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718096"/>
                </a:solidFill>
              </a:rPr>
              <a:t>  Data integration, governance, privacy, and MDM — direct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1691640"/>
            <a:ext cx="5120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000">
                <a:solidFill>
                  <a:srgbClr val="2D3748"/>
                </a:solidFill>
              </a:rPr>
              <a:t>• Own (OwnBackup) (2024)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1911096"/>
            <a:ext cx="51206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718096"/>
                </a:solidFill>
              </a:rPr>
              <a:t>  Data backup and protection for Salesforce platform; cri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2103120"/>
            <a:ext cx="5120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000">
                <a:solidFill>
                  <a:srgbClr val="2D3748"/>
                </a:solidFill>
              </a:rPr>
              <a:t>• Tenyx (2024)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2322576"/>
            <a:ext cx="51206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718096"/>
                </a:solidFill>
              </a:rPr>
              <a:t>  AI-powered voice agents to strengthen Agentforce Servic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2514600"/>
            <a:ext cx="5120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000">
                <a:solidFill>
                  <a:srgbClr val="2D3748"/>
                </a:solidFill>
              </a:rPr>
              <a:t>• Spiff (2024)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2734056"/>
            <a:ext cx="51206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718096"/>
                </a:solidFill>
              </a:rPr>
              <a:t>  Incentive compensation management integrated into Sales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2926080"/>
            <a:ext cx="5120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000">
                <a:solidFill>
                  <a:srgbClr val="2D3748"/>
                </a:solidFill>
              </a:rPr>
              <a:t>• Convergence.ai (2025)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3145536"/>
            <a:ext cx="51206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718096"/>
                </a:solidFill>
              </a:rPr>
              <a:t>  Autonomous AI agent task-execution platform; establishe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91440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200">
                <a:solidFill>
                  <a:srgbClr val="252850"/>
                </a:solidFill>
              </a:rPr>
              <a:t>Scoring Criteria (C1–C4)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00800" y="1280160"/>
            <a:ext cx="384048" cy="548640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0" y="1371600"/>
            <a:ext cx="38404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sz="1100">
                <a:solidFill>
                  <a:srgbClr val="FFFFFF"/>
                </a:solidFill>
              </a:rPr>
              <a:t>C1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03720" y="1280160"/>
            <a:ext cx="4754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000">
                <a:solidFill>
                  <a:srgbClr val="252850"/>
                </a:solidFill>
              </a:rPr>
              <a:t>Clinical AI Displacement Risk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03720" y="1536192"/>
            <a:ext cx="4754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718096"/>
                </a:solidFill>
              </a:rPr>
              <a:t>Measures degree to which target's AI capability (clinical NLP, ambient documentation, auto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00800" y="1993392"/>
            <a:ext cx="384048" cy="548640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0" y="2084832"/>
            <a:ext cx="38404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sz="1100">
                <a:solidFill>
                  <a:srgbClr val="FFFFFF"/>
                </a:solidFill>
              </a:rPr>
              <a:t>C2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03720" y="1993392"/>
            <a:ext cx="4754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000">
                <a:solidFill>
                  <a:srgbClr val="252850"/>
                </a:solidFill>
              </a:rPr>
              <a:t>Vertical Moat vs Oracle/Veeva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03720" y="2249424"/>
            <a:ext cx="4754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718096"/>
                </a:solidFill>
              </a:rPr>
              <a:t>Measures depth of purpose-built vertical data model (FHIR-native, ICD/SNOMED ontologies, p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00800" y="2706624"/>
            <a:ext cx="384048" cy="548640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2798064"/>
            <a:ext cx="38404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sz="1100">
                <a:solidFill>
                  <a:srgbClr val="FFFFFF"/>
                </a:solidFill>
              </a:rPr>
              <a:t>C3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03720" y="2706624"/>
            <a:ext cx="4754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000">
                <a:solidFill>
                  <a:srgbClr val="252850"/>
                </a:solidFill>
              </a:rPr>
              <a:t>EHDS Compliance Readiness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03720" y="2962656"/>
            <a:ext cx="4754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718096"/>
                </a:solidFill>
              </a:rPr>
              <a:t>Measures how immediately the target's data-governance, FHIR interoperability, and consent-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00800" y="3419856"/>
            <a:ext cx="384048" cy="548640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0" y="3511296"/>
            <a:ext cx="38404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sz="1100">
                <a:solidFill>
                  <a:srgbClr val="FFFFFF"/>
                </a:solidFill>
              </a:rPr>
              <a:t>C4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03720" y="3419856"/>
            <a:ext cx="4754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000">
                <a:solidFill>
                  <a:srgbClr val="252850"/>
                </a:solidFill>
              </a:rPr>
              <a:t>NHS/Statutory Payer Access Speed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903720" y="3675888"/>
            <a:ext cx="4754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718096"/>
                </a:solidFill>
              </a:rPr>
              <a:t>Measures time-to-revenue acceleration via target's existing NHS procurement framework accr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5760" y="393192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200">
                <a:solidFill>
                  <a:srgbClr val="252850"/>
                </a:solidFill>
              </a:rPr>
              <a:t>Strategic Priorities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5760" y="4297680"/>
            <a:ext cx="51206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2D3748"/>
                </a:solidFill>
              </a:rPr>
              <a:t>→  Acquire a GDPR/MDR-compliant EU Healthcare Vertical SaaS platform with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5760" y="4645152"/>
            <a:ext cx="51206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2D3748"/>
                </a:solidFill>
              </a:rPr>
              <a:t>→  Embed Agentforce autonomous agents into clinical administrative workfl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5760" y="4992624"/>
            <a:ext cx="51206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2D3748"/>
                </a:solidFill>
              </a:rPr>
              <a:t>→  Leverage Informatica's data-governance and MDM capabilities to create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5760" y="5340096"/>
            <a:ext cx="51206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2D3748"/>
                </a:solidFill>
              </a:rPr>
              <a:t>→  Build EU AI Act-compliant audit and explainability layer for Agentforc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256032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56032"/>
            <a:ext cx="12188952" cy="475488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56032"/>
            <a:ext cx="73152" cy="475488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01168" y="310896"/>
            <a:ext cx="117317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600">
                <a:solidFill>
                  <a:srgbClr val="FFFFFF"/>
                </a:solidFill>
              </a:rPr>
              <a:t>Target Rankings — All Companies Screened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777240"/>
            <a:ext cx="283464" cy="320040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10896" y="813816"/>
            <a:ext cx="246888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FFFFF"/>
                </a:solidFill>
              </a:rPr>
              <a:t>#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777240"/>
            <a:ext cx="1792224" cy="320040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" y="813816"/>
            <a:ext cx="1755648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FFFFF"/>
                </a:solidFill>
              </a:rPr>
              <a:t>Company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60320" y="777240"/>
            <a:ext cx="1426464" cy="320040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96896" y="813816"/>
            <a:ext cx="1389888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FFFFF"/>
                </a:solidFill>
              </a:rPr>
              <a:t>Country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14800" y="777240"/>
            <a:ext cx="1060704" cy="320040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51376" y="813816"/>
            <a:ext cx="1024128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FFFFF"/>
                </a:solidFill>
              </a:rPr>
              <a:t>Stage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03520" y="777240"/>
            <a:ext cx="1060704" cy="320040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340096" y="813816"/>
            <a:ext cx="1024128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FFFFF"/>
                </a:solidFill>
              </a:rPr>
              <a:t>C1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92240" y="777240"/>
            <a:ext cx="1060704" cy="320040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28816" y="813816"/>
            <a:ext cx="1024128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FFFFF"/>
                </a:solidFill>
              </a:rPr>
              <a:t>C2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680960" y="777240"/>
            <a:ext cx="1060704" cy="320040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717536" y="813816"/>
            <a:ext cx="1024128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FFFFF"/>
                </a:solidFill>
              </a:rPr>
              <a:t>C3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869680" y="777240"/>
            <a:ext cx="1060704" cy="320040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906256" y="813816"/>
            <a:ext cx="1024128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FFFFF"/>
                </a:solidFill>
              </a:rPr>
              <a:t>C4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058400" y="777240"/>
            <a:ext cx="1060704" cy="320040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094976" y="813816"/>
            <a:ext cx="1024128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FFFFF"/>
                </a:solidFill>
              </a:rPr>
              <a:t>Score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1247120" y="777240"/>
            <a:ext cx="969264" cy="320040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1283696" y="813816"/>
            <a:ext cx="932688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FFFFF"/>
                </a:solidFill>
              </a:rPr>
              <a:t>Rec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4320" y="1097280"/>
            <a:ext cx="28346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0896" y="1133856"/>
            <a:ext cx="228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1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0080" y="1097280"/>
            <a:ext cx="179222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6656" y="1133856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Merantix Momentum (Ger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560320" y="1097280"/>
            <a:ext cx="142646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596896" y="1133856"/>
            <a:ext cx="1371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Germany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114800" y="109728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151376" y="11338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/>
            </a:r>
          </a:p>
        </p:txBody>
      </p:sp>
      <p:sp>
        <p:nvSpPr>
          <p:cNvPr id="34" name="Rectangle 33"/>
          <p:cNvSpPr/>
          <p:nvPr/>
        </p:nvSpPr>
        <p:spPr>
          <a:xfrm>
            <a:off x="5303520" y="109728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340096" y="11338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92240" y="109728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528816" y="11338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680960" y="109728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17536" y="11338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869680" y="109728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906256" y="11338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0058400" y="109728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10094976" y="11338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E7D32"/>
                </a:solidFill>
              </a:rPr>
              <a:t>30/40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1247120" y="1097280"/>
            <a:ext cx="96926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1283696" y="1133856"/>
            <a:ext cx="914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MONITOR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74320" y="1097280"/>
            <a:ext cx="36576" cy="45720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274320" y="1600200"/>
            <a:ext cx="28346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310896" y="1636776"/>
            <a:ext cx="228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2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40080" y="1600200"/>
            <a:ext cx="179222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676656" y="1636776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Dedalus Group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560320" y="1600200"/>
            <a:ext cx="142646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2596896" y="1636776"/>
            <a:ext cx="1371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Germany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114800" y="160020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4151376" y="16367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Late-stage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303520" y="160020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340096" y="16367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492240" y="160020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6528816" y="16367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5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680960" y="160020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7717536" y="16367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869680" y="160020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8906256" y="16367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0058400" y="160020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0094976" y="16367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E7D32"/>
                </a:solidFill>
              </a:rPr>
              <a:t>30/40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1247120" y="1600200"/>
            <a:ext cx="96926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1283696" y="1636776"/>
            <a:ext cx="914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MONITOR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74320" y="1600200"/>
            <a:ext cx="36576" cy="45720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274320" y="2103120"/>
            <a:ext cx="28346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310896" y="2139696"/>
            <a:ext cx="228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40080" y="2103120"/>
            <a:ext cx="179222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676656" y="2139696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Nexuzhealth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560320" y="2103120"/>
            <a:ext cx="142646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2596896" y="2139696"/>
            <a:ext cx="1371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Netherland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114800" y="210312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4151376" y="21396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Ser.C / Gr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303520" y="210312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5340096" y="21396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2</a:t>
            </a:r>
          </a:p>
        </p:txBody>
      </p:sp>
      <p:sp>
        <p:nvSpPr>
          <p:cNvPr id="78" name="Rectangle 77"/>
          <p:cNvSpPr/>
          <p:nvPr/>
        </p:nvSpPr>
        <p:spPr>
          <a:xfrm>
            <a:off x="6492240" y="210312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6528816" y="21396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680960" y="210312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7717536" y="21396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5</a:t>
            </a:r>
          </a:p>
        </p:txBody>
      </p:sp>
      <p:sp>
        <p:nvSpPr>
          <p:cNvPr id="82" name="Rectangle 81"/>
          <p:cNvSpPr/>
          <p:nvPr/>
        </p:nvSpPr>
        <p:spPr>
          <a:xfrm>
            <a:off x="8869680" y="210312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8906256" y="21396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84" name="Rectangle 83"/>
          <p:cNvSpPr/>
          <p:nvPr/>
        </p:nvSpPr>
        <p:spPr>
          <a:xfrm>
            <a:off x="10058400" y="2103120"/>
            <a:ext cx="106070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10094976" y="21396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E7D32"/>
                </a:solidFill>
              </a:rPr>
              <a:t>29/40</a:t>
            </a:r>
          </a:p>
        </p:txBody>
      </p:sp>
      <p:sp>
        <p:nvSpPr>
          <p:cNvPr id="86" name="Rectangle 85"/>
          <p:cNvSpPr/>
          <p:nvPr/>
        </p:nvSpPr>
        <p:spPr>
          <a:xfrm>
            <a:off x="11247120" y="2103120"/>
            <a:ext cx="969264" cy="4572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11283696" y="2139696"/>
            <a:ext cx="914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MONITOR</a:t>
            </a:r>
          </a:p>
        </p:txBody>
      </p:sp>
      <p:sp>
        <p:nvSpPr>
          <p:cNvPr id="88" name="Rectangle 87"/>
          <p:cNvSpPr/>
          <p:nvPr/>
        </p:nvSpPr>
        <p:spPr>
          <a:xfrm>
            <a:off x="274320" y="2103120"/>
            <a:ext cx="36576" cy="45720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274320" y="2606040"/>
            <a:ext cx="283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310896" y="2642616"/>
            <a:ext cx="228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91" name="Rectangle 90"/>
          <p:cNvSpPr/>
          <p:nvPr/>
        </p:nvSpPr>
        <p:spPr>
          <a:xfrm>
            <a:off x="640080" y="2606040"/>
            <a:ext cx="179222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676656" y="2642616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Patients Know Best (UK</a:t>
            </a:r>
          </a:p>
        </p:txBody>
      </p:sp>
      <p:sp>
        <p:nvSpPr>
          <p:cNvPr id="93" name="Rectangle 92"/>
          <p:cNvSpPr/>
          <p:nvPr/>
        </p:nvSpPr>
        <p:spPr>
          <a:xfrm>
            <a:off x="2560320" y="2606040"/>
            <a:ext cx="1426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2596896" y="2642616"/>
            <a:ext cx="1371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United Kin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114800" y="26060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4151376" y="26426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/>
            </a:r>
          </a:p>
        </p:txBody>
      </p:sp>
      <p:sp>
        <p:nvSpPr>
          <p:cNvPr id="97" name="Rectangle 96"/>
          <p:cNvSpPr/>
          <p:nvPr/>
        </p:nvSpPr>
        <p:spPr>
          <a:xfrm>
            <a:off x="5303520" y="26060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5340096" y="26426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2</a:t>
            </a:r>
          </a:p>
        </p:txBody>
      </p:sp>
      <p:sp>
        <p:nvSpPr>
          <p:cNvPr id="99" name="Rectangle 98"/>
          <p:cNvSpPr/>
          <p:nvPr/>
        </p:nvSpPr>
        <p:spPr>
          <a:xfrm>
            <a:off x="6492240" y="26060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6528816" y="26426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7680960" y="26060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7717536" y="26426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8869680" y="26060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8906256" y="26426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058400" y="26060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094976" y="26426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9A825"/>
                </a:solidFill>
              </a:rPr>
              <a:t>27/40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1247120" y="2606040"/>
            <a:ext cx="9692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1283696" y="2642616"/>
            <a:ext cx="914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MONITOR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274320" y="3108960"/>
            <a:ext cx="283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310896" y="3145536"/>
            <a:ext cx="228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5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640080" y="3108960"/>
            <a:ext cx="179222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676656" y="3145536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Cambio Healthcare Syst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2560320" y="3108960"/>
            <a:ext cx="1426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2596896" y="3145536"/>
            <a:ext cx="1371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Sweden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4114800" y="31089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4151376" y="31455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Late-stage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5303520" y="31089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5340096" y="31455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2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6492240" y="31089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6528816" y="31455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7680960" y="31089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7717536" y="31455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8869680" y="31089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8906256" y="31455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10058400" y="31089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10094976" y="31455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9A825"/>
                </a:solidFill>
              </a:rPr>
              <a:t>27/40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11247120" y="3108960"/>
            <a:ext cx="9692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11283696" y="3145536"/>
            <a:ext cx="914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MONITOR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274320" y="3611880"/>
            <a:ext cx="283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310896" y="3648456"/>
            <a:ext cx="228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6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640080" y="3611880"/>
            <a:ext cx="179222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676656" y="3648456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Infermedica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2560320" y="3611880"/>
            <a:ext cx="1426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2596896" y="3648456"/>
            <a:ext cx="1371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Germany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4114800" y="361188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4151376" y="36484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Ser.B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5303520" y="361188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5340096" y="36484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6492240" y="361188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6528816" y="36484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680960" y="361188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717536" y="36484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8869680" y="361188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8906256" y="36484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10058400" y="361188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10094976" y="364845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9A825"/>
                </a:solidFill>
              </a:rPr>
              <a:t>27/40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11247120" y="3611880"/>
            <a:ext cx="9692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11283696" y="3648456"/>
            <a:ext cx="914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MONITOR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274320" y="4114800"/>
            <a:ext cx="283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310896" y="4151376"/>
            <a:ext cx="228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7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640080" y="4114800"/>
            <a:ext cx="179222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676656" y="4151376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Huma Therapeutics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2560320" y="4114800"/>
            <a:ext cx="1426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2596896" y="4151376"/>
            <a:ext cx="1371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United Kin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4114800" y="411480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4151376" y="41513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Ser.D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5303520" y="411480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5340096" y="41513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2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6492240" y="411480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6528816" y="41513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7680960" y="411480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7717536" y="41513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8869680" y="411480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8906256" y="41513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10058400" y="411480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10094976" y="415137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9A825"/>
                </a:solidFill>
              </a:rPr>
              <a:t>26/40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11247120" y="4114800"/>
            <a:ext cx="9692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11283696" y="4151376"/>
            <a:ext cx="914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MONITOR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74320" y="4617720"/>
            <a:ext cx="283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310896" y="4654296"/>
            <a:ext cx="228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8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640080" y="4617720"/>
            <a:ext cx="179222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676656" y="4654296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Visiba Care (Sweden)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2560320" y="4617720"/>
            <a:ext cx="1426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2596896" y="4654296"/>
            <a:ext cx="1371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Sweden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4114800" y="461772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4151376" y="46542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/>
            </a:r>
          </a:p>
        </p:txBody>
      </p:sp>
      <p:sp>
        <p:nvSpPr>
          <p:cNvPr id="177" name="Rectangle 176"/>
          <p:cNvSpPr/>
          <p:nvPr/>
        </p:nvSpPr>
        <p:spPr>
          <a:xfrm>
            <a:off x="5303520" y="461772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5340096" y="46542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492240" y="461772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6528816" y="46542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7680960" y="461772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7717536" y="46542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8869680" y="461772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8906256" y="46542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10058400" y="461772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10094976" y="465429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9A825"/>
                </a:solidFill>
              </a:rPr>
              <a:t>25/40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11247120" y="4617720"/>
            <a:ext cx="9692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11283696" y="4654296"/>
            <a:ext cx="914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MONITOR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274320" y="5120640"/>
            <a:ext cx="283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310896" y="5157216"/>
            <a:ext cx="228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9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640080" y="5120640"/>
            <a:ext cx="179222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676656" y="5157216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Siilo (Netherlands)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2560320" y="5120640"/>
            <a:ext cx="1426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2596896" y="5157216"/>
            <a:ext cx="1371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Netherland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4114800" y="51206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4151376" y="51572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/>
            </a:r>
          </a:p>
        </p:txBody>
      </p:sp>
      <p:sp>
        <p:nvSpPr>
          <p:cNvPr id="197" name="Rectangle 196"/>
          <p:cNvSpPr/>
          <p:nvPr/>
        </p:nvSpPr>
        <p:spPr>
          <a:xfrm>
            <a:off x="5303520" y="51206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5340096" y="51572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2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6492240" y="51206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6528816" y="51572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7680960" y="51206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7717536" y="51572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8869680" y="51206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8906256" y="51572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0058400" y="512064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10094976" y="515721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9A825"/>
                </a:solidFill>
              </a:rPr>
              <a:t>25/40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1247120" y="5120640"/>
            <a:ext cx="9692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1283696" y="5157216"/>
            <a:ext cx="914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MONITOR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274320" y="5623560"/>
            <a:ext cx="283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310896" y="5660136"/>
            <a:ext cx="228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10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640080" y="5623560"/>
            <a:ext cx="179222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676656" y="5660136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Cerner Enviza (UK)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2560320" y="5623560"/>
            <a:ext cx="14264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2596896" y="5660136"/>
            <a:ext cx="1371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United Kin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4114800" y="56235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4151376" y="56601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/>
            </a:r>
          </a:p>
        </p:txBody>
      </p:sp>
      <p:sp>
        <p:nvSpPr>
          <p:cNvPr id="217" name="Rectangle 216"/>
          <p:cNvSpPr/>
          <p:nvPr/>
        </p:nvSpPr>
        <p:spPr>
          <a:xfrm>
            <a:off x="5303520" y="56235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5340096" y="56601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1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6492240" y="56235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6528816" y="56601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7680960" y="56235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7717536" y="56601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8869680" y="56235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8906256" y="56601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10058400" y="5623560"/>
            <a:ext cx="106070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10094976" y="5660136"/>
            <a:ext cx="10058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F9A825"/>
                </a:solidFill>
              </a:rPr>
              <a:t>24/40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11247120" y="5623560"/>
            <a:ext cx="969264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11283696" y="5660136"/>
            <a:ext cx="914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MONITOR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256032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56032"/>
            <a:ext cx="12188952" cy="475488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56032"/>
            <a:ext cx="73152" cy="475488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01168" y="310896"/>
            <a:ext cx="117317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600">
                <a:solidFill>
                  <a:srgbClr val="FFFFFF"/>
                </a:solidFill>
              </a:rPr>
              <a:t>#1 — Merantix Momentum (Germany)  ·  Acquisition Report</a:t>
            </a:r>
          </a:p>
        </p:txBody>
      </p:sp>
      <p:sp>
        <p:nvSpPr>
          <p:cNvPr id="6" name="Rectangle 5"/>
          <p:cNvSpPr/>
          <p:nvPr/>
        </p:nvSpPr>
        <p:spPr>
          <a:xfrm>
            <a:off x="9875520" y="822960"/>
            <a:ext cx="2011680" cy="100584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875520" y="8686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sz="2800">
                <a:solidFill>
                  <a:srgbClr val="FFFFFF"/>
                </a:solidFill>
              </a:rPr>
              <a:t>30/40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5520" y="13716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0" sz="900">
                <a:solidFill>
                  <a:srgbClr val="FFFFFF"/>
                </a:solidFill>
              </a:rPr>
              <a:t>Strategic Fit Score</a:t>
            </a:r>
          </a:p>
        </p:txBody>
      </p:sp>
      <p:sp>
        <p:nvSpPr>
          <p:cNvPr id="9" name="Rectangle 8"/>
          <p:cNvSpPr/>
          <p:nvPr/>
        </p:nvSpPr>
        <p:spPr>
          <a:xfrm>
            <a:off x="9875520" y="1920240"/>
            <a:ext cx="2011680" cy="457200"/>
          </a:xfrm>
          <a:prstGeom prst="rect">
            <a:avLst/>
          </a:prstGeom>
          <a:solidFill>
            <a:srgbClr val="F9A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875520" y="19659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MONITOR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" y="914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200">
                <a:solidFill>
                  <a:srgbClr val="252850"/>
                </a:solidFill>
              </a:rPr>
              <a:t>Company Snapshot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128016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Country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1640" y="1280160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Germany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" y="1664208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Founded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91640" y="1664208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N/A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2048256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Stage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91640" y="2048256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N/A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2432304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Raised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91640" y="2432304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€N/AM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" y="2816352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ARR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91640" y="2816352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€N/AM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320040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Employees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91640" y="3200400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N/A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320" y="3584448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Investors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91640" y="3584448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/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06240" y="914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200">
                <a:solidFill>
                  <a:srgbClr val="252850"/>
                </a:solidFill>
              </a:rPr>
              <a:t>Criterion Scores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06240" y="1280160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Clinical AI Displacement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06640" y="1335024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7406640" y="1335024"/>
            <a:ext cx="950976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686800" y="1280160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06240" y="1618488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Vertical Moat vs Oracle/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406640" y="1673352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406640" y="1673352"/>
            <a:ext cx="950976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686800" y="1618488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06240" y="1956816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EHDS Compliance Readines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406640" y="2011680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7406640" y="2011680"/>
            <a:ext cx="713232" cy="201168"/>
          </a:xfrm>
          <a:prstGeom prst="rect">
            <a:avLst/>
          </a:prstGeom>
          <a:solidFill>
            <a:srgbClr val="F9A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86800" y="1956816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06240" y="2295144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NHS/Statutory Payer Acce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406640" y="2350008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7406640" y="2350008"/>
            <a:ext cx="713232" cy="201168"/>
          </a:xfrm>
          <a:prstGeom prst="rect">
            <a:avLst/>
          </a:prstGeom>
          <a:solidFill>
            <a:srgbClr val="F9A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686800" y="2295144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206240" y="2633472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C5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406640" y="2688336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7406640" y="2688336"/>
            <a:ext cx="1188720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686800" y="2633472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5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206240" y="2971800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C6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406640" y="3026664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7406640" y="3026664"/>
            <a:ext cx="950976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686800" y="2971800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206240" y="3310128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C7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406640" y="3364992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7406640" y="3364992"/>
            <a:ext cx="713232" cy="201168"/>
          </a:xfrm>
          <a:prstGeom prst="rect">
            <a:avLst/>
          </a:prstGeom>
          <a:solidFill>
            <a:srgbClr val="F9A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8686800" y="3310128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206240" y="3648456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C8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406640" y="3703320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7406640" y="3703320"/>
            <a:ext cx="950976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8686800" y="3648456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74320" y="434340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100">
                <a:solidFill>
                  <a:srgbClr val="252850"/>
                </a:solidFill>
              </a:rPr>
              <a:t>Strategic Fit Summary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74320" y="4663440"/>
            <a:ext cx="9144000" cy="1371600"/>
          </a:xfrm>
          <a:prstGeom prst="rect">
            <a:avLst/>
          </a:prstGeom>
          <a:solidFill>
            <a:srgbClr val="F8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411480" y="4709160"/>
            <a:ext cx="88696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D3748"/>
                </a:solidFill>
              </a:rPr>
              <a:t>Merantix Momentum is the highest-conviction clinical AI displacement asset in this group, with MDR-certified radiology AI and a Helios enterprise agreement that directly neutralises Microsoft Nuance DAX Copilot's DACH...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875520" y="27432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100">
                <a:solidFill>
                  <a:srgbClr val="252850"/>
                </a:solidFill>
              </a:rPr>
              <a:t>Key Risks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875520" y="3108960"/>
            <a:ext cx="20116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B72727"/>
                </a:solidFill>
              </a:rPr>
              <a:t>⚠ Clinical AI talent attrition: Merantix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875520" y="3566160"/>
            <a:ext cx="20116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B72727"/>
                </a:solidFill>
              </a:rPr>
              <a:t>⚠ GKV payer exclusion: Current customer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256032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56032"/>
            <a:ext cx="12188952" cy="475488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56032"/>
            <a:ext cx="73152" cy="475488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01168" y="310896"/>
            <a:ext cx="117317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600">
                <a:solidFill>
                  <a:srgbClr val="FFFFFF"/>
                </a:solidFill>
              </a:rPr>
              <a:t>#2 — Dedalus Group  ·  Acquisition Report</a:t>
            </a:r>
          </a:p>
        </p:txBody>
      </p:sp>
      <p:sp>
        <p:nvSpPr>
          <p:cNvPr id="6" name="Rectangle 5"/>
          <p:cNvSpPr/>
          <p:nvPr/>
        </p:nvSpPr>
        <p:spPr>
          <a:xfrm>
            <a:off x="9875520" y="822960"/>
            <a:ext cx="2011680" cy="100584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875520" y="8686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sz="2800">
                <a:solidFill>
                  <a:srgbClr val="FFFFFF"/>
                </a:solidFill>
              </a:rPr>
              <a:t>30/40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5520" y="13716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0" sz="900">
                <a:solidFill>
                  <a:srgbClr val="FFFFFF"/>
                </a:solidFill>
              </a:rPr>
              <a:t>Strategic Fit Score</a:t>
            </a:r>
          </a:p>
        </p:txBody>
      </p:sp>
      <p:sp>
        <p:nvSpPr>
          <p:cNvPr id="9" name="Rectangle 8"/>
          <p:cNvSpPr/>
          <p:nvPr/>
        </p:nvSpPr>
        <p:spPr>
          <a:xfrm>
            <a:off x="9875520" y="1920240"/>
            <a:ext cx="2011680" cy="457200"/>
          </a:xfrm>
          <a:prstGeom prst="rect">
            <a:avLst/>
          </a:prstGeom>
          <a:solidFill>
            <a:srgbClr val="F9A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875520" y="19659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MONITOR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" y="914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200">
                <a:solidFill>
                  <a:srgbClr val="252850"/>
                </a:solidFill>
              </a:rPr>
              <a:t>Company Snapshot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128016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Country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1640" y="1280160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Germany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" y="1664208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Founded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91640" y="1664208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1990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2048256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Stage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91640" y="2048256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Late-stage / PE-back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2432304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Raised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91640" y="2432304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€800.0M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" y="2816352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ARR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91640" y="2816352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€95.0M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320040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Employees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91640" y="3200400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7200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320" y="3584448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Investors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91640" y="3584448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Ardian, Five Arrows, Dedalus SpA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06240" y="914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200">
                <a:solidFill>
                  <a:srgbClr val="252850"/>
                </a:solidFill>
              </a:rPr>
              <a:t>Criterion Scores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06240" y="1280160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Clinical AI Displacement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06640" y="1335024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7406640" y="1335024"/>
            <a:ext cx="950976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686800" y="1280160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06240" y="1618488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Vertical Moat vs Oracle/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406640" y="1673352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406640" y="1673352"/>
            <a:ext cx="1188720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686800" y="1618488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06240" y="1956816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EHDS Compliance Readines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406640" y="2011680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7406640" y="2011680"/>
            <a:ext cx="950976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86800" y="1956816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06240" y="2295144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NHS/Statutory Payer Acce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406640" y="2350008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7406640" y="2350008"/>
            <a:ext cx="1188720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686800" y="2295144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206240" y="2633472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C5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406640" y="2688336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7406640" y="2688336"/>
            <a:ext cx="713232" cy="201168"/>
          </a:xfrm>
          <a:prstGeom prst="rect">
            <a:avLst/>
          </a:prstGeom>
          <a:solidFill>
            <a:srgbClr val="F9A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686800" y="2633472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206240" y="2971800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C6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406640" y="3026664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7406640" y="3026664"/>
            <a:ext cx="950976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686800" y="2971800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206240" y="3310128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C7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406640" y="3364992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7406640" y="3364992"/>
            <a:ext cx="475488" cy="201168"/>
          </a:xfrm>
          <a:prstGeom prst="rect">
            <a:avLst/>
          </a:prstGeom>
          <a:solidFill>
            <a:srgbClr val="9E9E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8686800" y="3310128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206240" y="3648456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C8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406640" y="3703320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7406640" y="3703320"/>
            <a:ext cx="713232" cy="201168"/>
          </a:xfrm>
          <a:prstGeom prst="rect">
            <a:avLst/>
          </a:prstGeom>
          <a:solidFill>
            <a:srgbClr val="F9A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8686800" y="3648456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74320" y="434340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100">
                <a:solidFill>
                  <a:srgbClr val="252850"/>
                </a:solidFill>
              </a:rPr>
              <a:t>Strategic Fit Summary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74320" y="4663440"/>
            <a:ext cx="9144000" cy="1371600"/>
          </a:xfrm>
          <a:prstGeom prst="rect">
            <a:avLst/>
          </a:prstGeom>
          <a:solidFill>
            <a:srgbClr val="F8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411480" y="4709160"/>
            <a:ext cx="88696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D3748"/>
                </a:solidFill>
              </a:rPr>
              <a:t>Dedalus represents the highest-impact but highest-complexity acquisition available, offering Salesforce an unrivalled European clinical data moat and statutory-payer contract book that would immediately challenge Orac...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875520" y="27432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100">
                <a:solidFill>
                  <a:srgbClr val="252850"/>
                </a:solidFill>
              </a:rPr>
              <a:t>Key Risks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875520" y="3108960"/>
            <a:ext cx="20116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B72727"/>
                </a:solidFill>
              </a:rPr>
              <a:t>⚠ 7,200-employee PE-backed structure wit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875520" y="3566160"/>
            <a:ext cx="20116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B72727"/>
                </a:solidFill>
              </a:rPr>
              <a:t>⚠ Multi-jurisdiction clinical data sover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256032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56032"/>
            <a:ext cx="12188952" cy="475488"/>
          </a:xfrm>
          <a:prstGeom prst="rect">
            <a:avLst/>
          </a:prstGeom>
          <a:solidFill>
            <a:srgbClr val="25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56032"/>
            <a:ext cx="73152" cy="475488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01168" y="310896"/>
            <a:ext cx="117317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600">
                <a:solidFill>
                  <a:srgbClr val="FFFFFF"/>
                </a:solidFill>
              </a:rPr>
              <a:t>#3 — Nexuzhealth  ·  Acquisition Report</a:t>
            </a:r>
          </a:p>
        </p:txBody>
      </p:sp>
      <p:sp>
        <p:nvSpPr>
          <p:cNvPr id="6" name="Rectangle 5"/>
          <p:cNvSpPr/>
          <p:nvPr/>
        </p:nvSpPr>
        <p:spPr>
          <a:xfrm>
            <a:off x="9875520" y="822960"/>
            <a:ext cx="2011680" cy="100584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875520" y="8686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sz="2800">
                <a:solidFill>
                  <a:srgbClr val="FFFFFF"/>
                </a:solidFill>
              </a:rPr>
              <a:t>29/40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5520" y="13716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0" sz="900">
                <a:solidFill>
                  <a:srgbClr val="FFFFFF"/>
                </a:solidFill>
              </a:rPr>
              <a:t>Strategic Fit Score</a:t>
            </a:r>
          </a:p>
        </p:txBody>
      </p:sp>
      <p:sp>
        <p:nvSpPr>
          <p:cNvPr id="9" name="Rectangle 8"/>
          <p:cNvSpPr/>
          <p:nvPr/>
        </p:nvSpPr>
        <p:spPr>
          <a:xfrm>
            <a:off x="9875520" y="1920240"/>
            <a:ext cx="2011680" cy="457200"/>
          </a:xfrm>
          <a:prstGeom prst="rect">
            <a:avLst/>
          </a:prstGeom>
          <a:solidFill>
            <a:srgbClr val="F9A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875520" y="19659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MONITOR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" y="914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200">
                <a:solidFill>
                  <a:srgbClr val="252850"/>
                </a:solidFill>
              </a:rPr>
              <a:t>Company Snapshot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128016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Country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1640" y="1280160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Netherlands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" y="1664208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Founded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91640" y="1664208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2000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2048256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Stage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91640" y="2048256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Series C / Growth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2432304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Raised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91640" y="2432304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€120.0M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" y="2816352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ARR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91640" y="2816352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€35.0M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320040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Employees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91640" y="3200400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480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320" y="3584448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718096"/>
                </a:solidFill>
              </a:rPr>
              <a:t>Investors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91640" y="3584448"/>
            <a:ext cx="2194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Gimv, Newion Investments, KBC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06240" y="914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200">
                <a:solidFill>
                  <a:srgbClr val="252850"/>
                </a:solidFill>
              </a:rPr>
              <a:t>Criterion Scores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06240" y="1280160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Clinical AI Displacement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06640" y="1335024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7406640" y="1335024"/>
            <a:ext cx="475488" cy="201168"/>
          </a:xfrm>
          <a:prstGeom prst="rect">
            <a:avLst/>
          </a:prstGeom>
          <a:solidFill>
            <a:srgbClr val="9E9E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686800" y="1280160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06240" y="1618488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Vertical Moat vs Oracle/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406640" y="1673352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406640" y="1673352"/>
            <a:ext cx="713232" cy="201168"/>
          </a:xfrm>
          <a:prstGeom prst="rect">
            <a:avLst/>
          </a:prstGeom>
          <a:solidFill>
            <a:srgbClr val="F9A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686800" y="1618488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06240" y="1956816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EHDS Compliance Readines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406640" y="2011680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7406640" y="2011680"/>
            <a:ext cx="1188720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86800" y="1956816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06240" y="2295144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NHS/Statutory Payer Acce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406640" y="2350008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7406640" y="2350008"/>
            <a:ext cx="713232" cy="201168"/>
          </a:xfrm>
          <a:prstGeom prst="rect">
            <a:avLst/>
          </a:prstGeom>
          <a:solidFill>
            <a:srgbClr val="F9A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686800" y="2295144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206240" y="2633472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C5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406640" y="2688336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7406640" y="2688336"/>
            <a:ext cx="950976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686800" y="2633472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206240" y="2971800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C6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406640" y="3026664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7406640" y="3026664"/>
            <a:ext cx="713232" cy="201168"/>
          </a:xfrm>
          <a:prstGeom prst="rect">
            <a:avLst/>
          </a:prstGeom>
          <a:solidFill>
            <a:srgbClr val="F9A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686800" y="2971800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206240" y="3310128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C7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406640" y="3364992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7406640" y="3364992"/>
            <a:ext cx="950976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8686800" y="3310128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4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206240" y="3648456"/>
            <a:ext cx="3108960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52850"/>
                </a:solidFill>
              </a:rPr>
              <a:t>C8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406640" y="3703320"/>
            <a:ext cx="1188720" cy="201168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7406640" y="3703320"/>
            <a:ext cx="1188720" cy="20116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8686800" y="3648456"/>
            <a:ext cx="347472" cy="30936712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900">
                <a:solidFill>
                  <a:srgbClr val="252850"/>
                </a:solidFill>
              </a:rPr>
              <a:t>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74320" y="434340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100">
                <a:solidFill>
                  <a:srgbClr val="252850"/>
                </a:solidFill>
              </a:rPr>
              <a:t>Strategic Fit Summary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74320" y="4663440"/>
            <a:ext cx="9144000" cy="1371600"/>
          </a:xfrm>
          <a:prstGeom prst="rect">
            <a:avLst/>
          </a:prstGeom>
          <a:solidFill>
            <a:srgbClr val="F8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411480" y="4709160"/>
            <a:ext cx="88696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900">
                <a:solidFill>
                  <a:srgbClr val="2D3748"/>
                </a:solidFill>
              </a:rPr>
              <a:t>Nexuzhealth is the most technically integrable and regulatorily clean acquisition in this cohort, offering Salesforce a FHIR R4-certified, cloud-native EHR data spine that satisfies EHDS secondary-use requirements thr...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875520" y="27432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100">
                <a:solidFill>
                  <a:srgbClr val="252850"/>
                </a:solidFill>
              </a:rPr>
              <a:t>Key Risks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875520" y="3108960"/>
            <a:ext cx="20116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B72727"/>
                </a:solidFill>
              </a:rPr>
              <a:t>⚠ At $35M ARR with a two-country footpri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875520" y="3566160"/>
            <a:ext cx="20116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B72727"/>
                </a:solidFill>
              </a:rPr>
              <a:t>⚠ Concentration of revenue across a smal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528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2600">
                <a:solidFill>
                  <a:srgbClr val="FFFFFF"/>
                </a:solidFill>
              </a:rPr>
              <a:t>Recommendation &amp; Next Steps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3566160" cy="3200400"/>
          </a:xfrm>
          <a:prstGeom prst="rect">
            <a:avLst/>
          </a:prstGeom>
          <a:solidFill>
            <a:srgbClr val="1A1F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371600"/>
            <a:ext cx="3566160" cy="457200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94360" y="1426464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300">
                <a:solidFill>
                  <a:srgbClr val="FFFFFF"/>
                </a:solidFill>
              </a:rPr>
              <a:t>#1  Merantix Momentum (Germany)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192024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C9A84C"/>
                </a:solidFill>
              </a:rPr>
              <a:t>Germany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228600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Score: 30/40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651760"/>
            <a:ext cx="329184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AAB3C7"/>
                </a:solidFill>
              </a:rPr>
              <a:t>Merantix Momentum is the highest-conviction clinical AI displacement asset in this group, with MDR-certified radiology AI and a Helios enterprise agreement t...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0" y="1371600"/>
            <a:ext cx="3566160" cy="3200400"/>
          </a:xfrm>
          <a:prstGeom prst="rect">
            <a:avLst/>
          </a:prstGeom>
          <a:solidFill>
            <a:srgbClr val="1A1F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297680" y="1371600"/>
            <a:ext cx="3566160" cy="457200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34840" y="1426464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300">
                <a:solidFill>
                  <a:srgbClr val="FFFFFF"/>
                </a:solidFill>
              </a:rPr>
              <a:t>#2  Dedalus Group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4840" y="192024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C9A84C"/>
                </a:solidFill>
              </a:rPr>
              <a:t>Germany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4840" y="228600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Score: 30/40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34840" y="2651760"/>
            <a:ext cx="329184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AAB3C7"/>
                </a:solidFill>
              </a:rPr>
              <a:t>Dedalus represents the highest-impact but highest-complexity acquisition available, offering Salesforce an unrivalled European clinical data moat and statuto...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38160" y="1371600"/>
            <a:ext cx="3566160" cy="3200400"/>
          </a:xfrm>
          <a:prstGeom prst="rect">
            <a:avLst/>
          </a:prstGeom>
          <a:solidFill>
            <a:srgbClr val="1A1F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138160" y="1371600"/>
            <a:ext cx="3566160" cy="457200"/>
          </a:xfrm>
          <a:prstGeom prst="rect">
            <a:avLst/>
          </a:prstGeom>
          <a:solidFill>
            <a:srgbClr val="CC06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75320" y="1426464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300">
                <a:solidFill>
                  <a:srgbClr val="FFFFFF"/>
                </a:solidFill>
              </a:rPr>
              <a:t>#3  Nexuzhealth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75320" y="192024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C9A84C"/>
                </a:solidFill>
              </a:rPr>
              <a:t>Netherlands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75320" y="228600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Score: 29/40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75320" y="2651760"/>
            <a:ext cx="329184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800">
                <a:solidFill>
                  <a:srgbClr val="AAB3C7"/>
                </a:solidFill>
              </a:rPr>
              <a:t>Nexuzhealth is the most technically integrable and regulatorily clean acquisition in this cohort, offering Salesforce a FHIR R4-certified, cloud-native EHR d...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4754880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sz="1400">
                <a:solidFill>
                  <a:srgbClr val="C9A84C"/>
                </a:solidFill>
              </a:rPr>
              <a:t>Recommended Next Steps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5212080"/>
            <a:ext cx="11430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1.  Conduct preliminary outreach to top-ranked targets via M&amp;A advisor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5504688"/>
            <a:ext cx="11430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2.  Commission independent financial due diligence on #1 and #2 targets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797296"/>
            <a:ext cx="11430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3.  Validate ARR, churn rate, and gross margin with management presentations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6089904"/>
            <a:ext cx="11430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4.  Engage legal counsel for NDA and exclusivity agreement drafting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6382512"/>
            <a:ext cx="11430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sz="1000">
                <a:solidFill>
                  <a:srgbClr val="AAB3C7"/>
                </a:solidFill>
              </a:rPr>
              <a:t>5.  Present shortlist to investment committee for formal mandate approval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